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0" r:id="rId3"/>
    <p:sldId id="277" r:id="rId4"/>
    <p:sldId id="261" r:id="rId5"/>
    <p:sldId id="278" r:id="rId6"/>
    <p:sldId id="263" r:id="rId7"/>
    <p:sldId id="280" r:id="rId8"/>
    <p:sldId id="281" r:id="rId9"/>
    <p:sldId id="286" r:id="rId10"/>
    <p:sldId id="298" r:id="rId11"/>
    <p:sldId id="282" r:id="rId12"/>
    <p:sldId id="283" r:id="rId13"/>
    <p:sldId id="284" r:id="rId14"/>
    <p:sldId id="287" r:id="rId15"/>
    <p:sldId id="289" r:id="rId16"/>
    <p:sldId id="292" r:id="rId17"/>
    <p:sldId id="293" r:id="rId18"/>
    <p:sldId id="290" r:id="rId19"/>
    <p:sldId id="291" r:id="rId20"/>
    <p:sldId id="296" r:id="rId21"/>
    <p:sldId id="297" r:id="rId22"/>
    <p:sldId id="300" r:id="rId23"/>
    <p:sldId id="294" r:id="rId24"/>
    <p:sldId id="274" r:id="rId25"/>
    <p:sldId id="275" r:id="rId26"/>
    <p:sldId id="279" r:id="rId27"/>
    <p:sldId id="276" r:id="rId28"/>
    <p:sldId id="299" r:id="rId29"/>
    <p:sldId id="285" r:id="rId30"/>
    <p:sldId id="288" r:id="rId31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FF00FF"/>
    <a:srgbClr val="0000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CE2414-7511-4E74-9FE5-9DB2A55CB940}">
  <a:tblStyle styleId="{51CE2414-7511-4E74-9FE5-9DB2A55CB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FA768C-7839-4385-8FB4-5C5302B54E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14800" y="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>
                <a:highlight>
                  <a:srgbClr val="FFFF00"/>
                </a:highlight>
              </a:rPr>
              <a:t>ADD MORE MATERIAL TO LAB 1 (TOO SHORT)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Websites: Pinterest (with django), Instagram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Problem solving: Think critically and creatively, express a solution clearly and concisely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73256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05547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515448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042190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562679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17276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72635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1360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47817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19329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Formal languages: dense, concise, hard to read, strict rules about syntax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Natural languages: wordy, rely on context for understanding, redundancy, full of ambiguity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Courier New font: monospaced so that characters on neighboring lines line up in columns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338528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80368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63241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999893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211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137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8822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Formal languages: dense, concise, hard to read, strict rules about syntax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Natural languages: wordy, rely on context for understanding, redundancy, full of ambiguity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800" b="0" i="0" u="none" strike="noStrike" cap="none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Interpreted language: code written by humans is interpreted into machine code, which the processors in our computers understand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Machine code: the 0’s and 1’s that the processors in our computers understand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Courier New font: monospaced so that characters on neighboring lines line up in columns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68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1072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The term “bug” began being used with regard to computers when an error occurred in the Mark II electromechanical computer at Harvard in 1947, and a </a:t>
            </a:r>
            <a:r>
              <a:rPr lang="en-US" sz="1800" b="0" i="0" u="none" strike="noStrike" cap="none">
                <a:solidFill>
                  <a:schemeClr val="dk1"/>
                </a:solidFill>
              </a:rPr>
              <a:t>moth was found to be blocking one of its old mechanical relays. The term “bug” had been used extensively in the past to describe engineering problems; Thomas Edison even used it in 1878.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Debugging is useful in activities beyond programming.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The term “bug” began being used with regard to computers when an error occurred in the Mark II electromechanical computer at Harvard in 1947, and a </a:t>
            </a:r>
            <a:r>
              <a:rPr lang="en-US" sz="1800" b="0" i="0" u="none" strike="noStrike" cap="none">
                <a:solidFill>
                  <a:schemeClr val="dk1"/>
                </a:solidFill>
              </a:rPr>
              <a:t>moth was found to be blocking one of its old mechanical relays. The term “bug” had been used extensively in the past to describe engineering problems; Thomas Edison even used it in 1878.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Debugging is useful in activities beyond programming.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875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Self-documenting code ideal for academics that share all of their work.</a:t>
            </a:r>
            <a:endParaRPr sz="1800" b="0" i="0" u="none" strike="noStrike" cap="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92989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4933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13391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828801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 rot="5400000">
            <a:off x="7239001" y="2057399"/>
            <a:ext cx="5486399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1955801" y="-431801"/>
            <a:ext cx="5486399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 rot="5400000">
            <a:off x="4038599" y="-1143001"/>
            <a:ext cx="41148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199" cy="5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389718" y="5367338"/>
            <a:ext cx="7315199" cy="8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199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766734" y="273051"/>
            <a:ext cx="6815599" cy="585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199" cy="469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799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799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14401" y="1981200"/>
            <a:ext cx="50799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6197601" y="1981200"/>
            <a:ext cx="50799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analyze_categorical_da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stats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tacamp.com/tracks/learn-statistics-with-r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tatmethods.net/advgraphs/ggplot2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uperzip-exampl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shiny.rstudio.com/gallery/genome-brows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methods.net/index.html" TargetMode="External"/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hyperlink" Target="https://www.r-blogger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tracks/data-scientist-with-r" TargetMode="External"/><Relationship Id="rId5" Type="http://schemas.openxmlformats.org/officeDocument/2006/relationships/hyperlink" Target="https://www.rstudio.com/online-learning/" TargetMode="External"/><Relationship Id="rId4" Type="http://schemas.openxmlformats.org/officeDocument/2006/relationships/hyperlink" Target="http://r4ds.had.co.nz/" TargetMode="External"/><Relationship Id="rId9" Type="http://schemas.openxmlformats.org/officeDocument/2006/relationships/hyperlink" Target="http://adv-r.had.co.nz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analyze_categorical_data/blob/master/functions.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harper@colorado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mespharper/practical_R_for_researcher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rstudio+debugg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practical_R_for_research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io/rio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522515" y="1619799"/>
            <a:ext cx="11094720" cy="499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you will accomplish: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Learn intermediate coding in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 3.4.3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 high-level,</a:t>
            </a:r>
          </a:p>
          <a:p>
            <a:pPr marL="51435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open-source programming language, using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RStudio 1.1</a:t>
            </a:r>
            <a:endParaRPr dirty="0">
              <a:solidFill>
                <a:srgbClr val="0000FF"/>
              </a:solidFill>
            </a:endParaRP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Used for statistical computing and graphics in academia</a:t>
            </a:r>
          </a:p>
          <a:p>
            <a:pPr marL="914400" lvl="1"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 professionally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800" baseline="30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most popular language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Easy (relatively)</a:t>
            </a:r>
          </a:p>
          <a:p>
            <a:pPr marL="1376363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Steep learning curve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Strong community support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Great documentation</a:t>
            </a:r>
          </a:p>
          <a:p>
            <a:pPr marL="558800" lvl="1"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See examples of R visualizations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Learn practical coding tips for researchers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YOUR QUESTIONS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answered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209800" y="27093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Practical Coding in R for Researchers</a:t>
            </a:r>
            <a:endParaRPr dirty="0"/>
          </a:p>
        </p:txBody>
      </p:sp>
      <p:pic>
        <p:nvPicPr>
          <p:cNvPr id="90" name="Shape 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80205" y="3155228"/>
            <a:ext cx="2023451" cy="15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90">
            <a:extLst>
              <a:ext uri="{FF2B5EF4-FFF2-40B4-BE49-F238E27FC236}">
                <a16:creationId xmlns:a16="http://schemas.microsoft.com/office/drawing/2014/main" id="{3BAC55A5-73B1-4FB2-AD08-571EBA80D541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34736" y="3429000"/>
            <a:ext cx="3526530" cy="123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uiExpand="1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4127" y="1143000"/>
            <a:ext cx="1096374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Visualize missing data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load_libraries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“Amelia”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missmap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(data, main = "Missing vs observed", legend = F)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sapply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(data, function(x) sum(is.na(x)))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40589-1BBE-4549-92BC-3BEE65C9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39" y="2539374"/>
            <a:ext cx="4571429" cy="3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D4149-6D32-4773-9A34-C651F81D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2" y="3125440"/>
            <a:ext cx="3895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6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Change names of columns in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Easier to understand, access, and display in Console and graphics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Steps</a:t>
            </a:r>
          </a:p>
          <a:p>
            <a:pPr marL="1376363" lvl="2" indent="-355600">
              <a:buSzPts val="2000"/>
              <a:buFont typeface="+mj-lt"/>
              <a:buAutoNum type="arabicPeriod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Save original columns names</a:t>
            </a:r>
          </a:p>
          <a:p>
            <a:pPr marL="1828800" lvl="1">
              <a:buSzPts val="2000"/>
            </a:pP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old.col.names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names(data)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2" indent="-355600">
              <a:buSzPts val="2000"/>
              <a:buFont typeface="+mj-lt"/>
              <a:buAutoNum type="arabicPeriod" startAt="2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Change column names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names(data) = c(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“Date”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“Name”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…)</a:t>
            </a:r>
          </a:p>
          <a:p>
            <a:pPr marL="1662113" lvl="3" indent="-285750">
              <a:buSzPts val="2000"/>
              <a:buFontTx/>
              <a:buChar char="-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Must have the same number of names as columns</a:t>
            </a:r>
          </a:p>
          <a:p>
            <a:pPr marL="1376363" lvl="3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in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2" indent="-355600">
              <a:buSzPts val="2000"/>
              <a:buFont typeface="+mj-lt"/>
              <a:buAutoNum type="arabicPeriod" startAt="3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Verify consistency</a:t>
            </a:r>
          </a:p>
          <a:p>
            <a:pPr marL="1828800" lvl="2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(names(data),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old.col.names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E9E99-91C0-4148-9BE8-A25791552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"/>
          <a:stretch/>
        </p:blipFill>
        <p:spPr>
          <a:xfrm>
            <a:off x="3231814" y="4550102"/>
            <a:ext cx="6078730" cy="19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33743" y="1143001"/>
            <a:ext cx="1093658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irrelevant columns</a:t>
            </a:r>
          </a:p>
          <a:p>
            <a:pPr marL="854075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 = subset(data, select = -c(Creator, Lat,…))</a:t>
            </a:r>
          </a:p>
          <a:p>
            <a:pPr marL="9144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Keep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relevant columns</a:t>
            </a:r>
          </a:p>
          <a:p>
            <a:pPr marL="854075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 = subset(data, select = c(ID, Location,…))</a:t>
            </a:r>
          </a:p>
          <a:p>
            <a:pPr marL="1016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Convert data types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data$Vill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data$Vill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1:length(names(data))) {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is.character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][[1]])) {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]]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]])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1016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Create new columns based on existing columns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data$Yr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(format(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format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“%Y-%m-%d”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“%Y”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15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24689" y="1143001"/>
            <a:ext cx="1094564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Rename factors (levels) within a column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Must have same number and be in order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Always check using summary() before and after for consistency!</a:t>
            </a:r>
          </a:p>
          <a:p>
            <a:pPr marL="9144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levels(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= c("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Siblng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Spous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Parnt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Othr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A61B7-BD24-45A4-B4A2-2D9360B3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36" y="4010685"/>
            <a:ext cx="10081527" cy="18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45639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Remove rows that have a certain column value missing</a:t>
            </a:r>
            <a:endParaRPr lang="en-US" dirty="0"/>
          </a:p>
          <a:p>
            <a:pPr marL="914400">
              <a:buSzPts val="2000"/>
            </a:pPr>
            <a:endParaRPr lang="en-US" sz="2000" b="1" dirty="0"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data$CGend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  <a:sym typeface="Courier New"/>
              </a:rPr>
              <a:t># Before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data = subset(data, !is.na(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data$CGend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  <a:sym typeface="Courier New"/>
              </a:rPr>
              <a:t># After</a:t>
            </a: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Keep only rows that pass a logic test</a:t>
            </a: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 = subset(data, Prov !=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“Phnom Penh”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 =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droplevels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(data)</a:t>
            </a:r>
          </a:p>
          <a:p>
            <a:pPr marL="914400">
              <a:buSzPts val="2000"/>
            </a:pPr>
            <a:endParaRPr lang="en-US" sz="2000" b="1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99662-A58B-4CAB-883A-E8812CCB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04" y="3008589"/>
            <a:ext cx="8143591" cy="19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24689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functions</a:t>
            </a:r>
          </a:p>
          <a:p>
            <a:pPr marL="461963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summary(), names(), subset(), order(), unique(),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(), print(), paste(), round(), rep(), …</a:t>
            </a: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libraries</a:t>
            </a:r>
          </a:p>
          <a:p>
            <a:pPr marL="461963">
              <a:buSzPts val="2000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FactoMineR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vcd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factoextra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ltm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Frequency analyses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Lots of libraries and functions out there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table()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prop.table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CrossTable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I created 1-way, 2-way and 3-way frequency-analyses functions (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 to streamline my analyses.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Include association metrics like chi-squared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Generalized linear modeling with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Create linear models to predict outcomes using inputs of any type (categorical, ordinal, interval, ratio)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Examples on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26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81853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Statistical analyses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Everything you want to do, R can do.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Lots of good libraries and functions out there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Here are some basics: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summary(results)</a:t>
            </a:r>
          </a:p>
          <a:p>
            <a:pPr marL="1200150" lvl="1" indent="-285750">
              <a:buSzPts val="2000"/>
              <a:buFontTx/>
              <a:buChar char="-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Can tell you a lot depending on how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was created</a:t>
            </a:r>
          </a:p>
          <a:p>
            <a:pPr marL="914400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(e.g., output from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anova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(results, test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Chisq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mean(), median(),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…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Check out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Quick-R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’s and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DataCamp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’s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tutorials for statistics in R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2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6" y="1143001"/>
            <a:ext cx="1096374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plotting functions</a:t>
            </a:r>
          </a:p>
          <a:p>
            <a:pPr marL="461963">
              <a:buSzPts val="2000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(built into R)</a:t>
            </a:r>
          </a:p>
          <a:p>
            <a:pPr marL="461963">
              <a:buSzPts val="2000"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library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corrplot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>
              <a:buSzPts val="2000"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from library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Lots of other functions and libraries out there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Check out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Quick-R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’s tutorial and suggestions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Plotting Results</a:t>
            </a:r>
            <a:endParaRPr dirty="0"/>
          </a:p>
        </p:txBody>
      </p:sp>
      <p:pic>
        <p:nvPicPr>
          <p:cNvPr id="7170" name="Picture 2" descr="https://www.statmethods.net/advgraphs/images/ggplotdensity.png">
            <a:extLst>
              <a:ext uri="{FF2B5EF4-FFF2-40B4-BE49-F238E27FC236}">
                <a16:creationId xmlns:a16="http://schemas.microsoft.com/office/drawing/2014/main" id="{63A44D03-E912-4E4E-90A8-D96200F9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43" y="5467587"/>
            <a:ext cx="1348967" cy="134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A47294-C5D3-43C2-B5B8-29D337D9F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949" y="3051780"/>
            <a:ext cx="3938258" cy="2372801"/>
          </a:xfrm>
          <a:prstGeom prst="rect">
            <a:avLst/>
          </a:prstGeom>
        </p:spPr>
      </p:pic>
      <p:pic>
        <p:nvPicPr>
          <p:cNvPr id="1026" name="Picture 2" descr="Image result for corrplot">
            <a:extLst>
              <a:ext uri="{FF2B5EF4-FFF2-40B4-BE49-F238E27FC236}">
                <a16:creationId xmlns:a16="http://schemas.microsoft.com/office/drawing/2014/main" id="{DB244D94-7D49-4448-80C5-62E542F11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r="6741"/>
          <a:stretch/>
        </p:blipFill>
        <p:spPr bwMode="auto">
          <a:xfrm>
            <a:off x="4365193" y="2353054"/>
            <a:ext cx="3366461" cy="298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plot2">
            <a:extLst>
              <a:ext uri="{FF2B5EF4-FFF2-40B4-BE49-F238E27FC236}">
                <a16:creationId xmlns:a16="http://schemas.microsoft.com/office/drawing/2014/main" id="{426439FA-B4AF-42DC-9678-FE3149060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14521" r="5279" b="4290"/>
          <a:stretch/>
        </p:blipFill>
        <p:spPr bwMode="auto">
          <a:xfrm>
            <a:off x="0" y="2390777"/>
            <a:ext cx="4274664" cy="292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B1ABC-3C26-438C-9D93-BD24E58E9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7454" y="5293"/>
            <a:ext cx="4374546" cy="297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86CD3-F8BC-4E12-8D76-983B9F3D1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7104" y="5490408"/>
            <a:ext cx="1995780" cy="13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2" y="1143001"/>
            <a:ext cx="10981854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Save text sent to Console to text file instead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Text will not show up in Console!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file1 = file(paste(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getwd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“/output/results.txt”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sink(file1, append =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sink(file1, append =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type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“message”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Stop saving Console text to file</a:t>
            </a:r>
            <a:endParaRPr lang="en-US" dirty="0">
              <a:ea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sink()</a:t>
            </a: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sink(type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“message”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Export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1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Save plots to PDF file</a:t>
            </a:r>
          </a:p>
          <a:p>
            <a:pPr marL="461963">
              <a:buSzPts val="2000"/>
            </a:pPr>
            <a:endParaRPr lang="da-DK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	pdf(paste(getwd(),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/output/results.pdf”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, sep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Stop saving plots to PDF file</a:t>
            </a: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dev.off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closeAllConnections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Could also use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ggexport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 from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ggpubr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library</a:t>
            </a: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plot1 = plot(x, y)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plot2 = plot(y, z)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load_libraries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ggpubr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ggexport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plotlist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list(plot1, plot2),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        	  filename = 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paste(getwd(),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/output/results.pdf”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, sep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Export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1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Who is in My Audience?</a:t>
            </a:r>
            <a:endParaRPr dirty="0"/>
          </a:p>
        </p:txBody>
      </p:sp>
      <p:sp>
        <p:nvSpPr>
          <p:cNvPr id="123" name="Shape 123"/>
          <p:cNvSpPr txBox="1"/>
          <p:nvPr/>
        </p:nvSpPr>
        <p:spPr>
          <a:xfrm>
            <a:off x="574765" y="1143000"/>
            <a:ext cx="11357702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 you consider yourself a beginner, intermediate or advanced programmer?</a:t>
            </a: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languages do you have experience with?</a:t>
            </a:r>
            <a:endParaRPr sz="20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66" name="Picture 2" descr="Image result for R for dummies">
            <a:extLst>
              <a:ext uri="{FF2B5EF4-FFF2-40B4-BE49-F238E27FC236}">
                <a16:creationId xmlns:a16="http://schemas.microsoft.com/office/drawing/2014/main" id="{3D0D8997-8F1A-4716-940F-C8093F4D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54" y="1828035"/>
            <a:ext cx="2044363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dvanced R">
            <a:extLst>
              <a:ext uri="{FF2B5EF4-FFF2-40B4-BE49-F238E27FC236}">
                <a16:creationId xmlns:a16="http://schemas.microsoft.com/office/drawing/2014/main" id="{5B17EFD0-85B9-4B2D-A86A-CB3F6890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06" y="1828035"/>
            <a:ext cx="1657771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2B08D669-2FA7-44DC-AD1A-8A591829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91" y="1828035"/>
            <a:ext cx="4188787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hape 90">
            <a:extLst>
              <a:ext uri="{FF2B5EF4-FFF2-40B4-BE49-F238E27FC236}">
                <a16:creationId xmlns:a16="http://schemas.microsoft.com/office/drawing/2014/main" id="{74504CF2-C20B-4F69-97EB-87834E36B19C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524304" y="5351695"/>
            <a:ext cx="1601874" cy="123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2" name="Picture 8" descr="Image result for python">
            <a:extLst>
              <a:ext uri="{FF2B5EF4-FFF2-40B4-BE49-F238E27FC236}">
                <a16:creationId xmlns:a16="http://schemas.microsoft.com/office/drawing/2014/main" id="{6E194CC9-962C-4CD6-9A95-ACCDF625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3" y="5378815"/>
            <a:ext cx="3818033" cy="128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matlab">
            <a:extLst>
              <a:ext uri="{FF2B5EF4-FFF2-40B4-BE49-F238E27FC236}">
                <a16:creationId xmlns:a16="http://schemas.microsoft.com/office/drawing/2014/main" id="{805EF9B3-7F32-453F-81CC-5F8CA576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55" y="5136471"/>
            <a:ext cx="3396478" cy="12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ISO C++ Logo.svg">
            <a:extLst>
              <a:ext uri="{FF2B5EF4-FFF2-40B4-BE49-F238E27FC236}">
                <a16:creationId xmlns:a16="http://schemas.microsoft.com/office/drawing/2014/main" id="{674677A9-05AC-4852-8685-BC6DEDD6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34" y="5387448"/>
            <a:ext cx="1052153" cy="1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B618DBCA-2FE3-4EF0-9F88-62D40C126D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1"/>
            <a:ext cx="9144000" cy="57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39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1896674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SuperZip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map from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Shiny Gallery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8E510-F29E-49B8-BE18-20FEF8C8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0" y="1695532"/>
            <a:ext cx="11168959" cy="51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97529" y="1143001"/>
            <a:ext cx="10981853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Rmarkdown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algn="ctr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Code, write, and produce publishable documents from within 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36E7-CEA7-492C-8B45-23BDC7C9D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2" y="2046083"/>
            <a:ext cx="5221072" cy="4467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EFB7-E1FA-4761-990F-DC17F9B48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9" y="1874066"/>
            <a:ext cx="4697204" cy="48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1325885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If you save text/plots to files, problems can arise when errors occur.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Add the following to the end of your script.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sink()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dev.off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closeAllConnections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Ensures text/plots go to Console and RStudio’s plot window instead of to files </a:t>
            </a:r>
            <a:r>
              <a:rPr lang="en-US" sz="1800" i="1" dirty="0">
                <a:latin typeface="Courier New"/>
                <a:ea typeface="Courier New"/>
                <a:cs typeface="Courier New"/>
                <a:sym typeface="Courier New"/>
              </a:rPr>
              <a:t>when you run your next script</a:t>
            </a: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i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Saves time and reduces headaches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15636" y="0"/>
            <a:ext cx="1096374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 Tip for Ending Your 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3">
            <a:extLst>
              <a:ext uri="{FF2B5EF4-FFF2-40B4-BE49-F238E27FC236}">
                <a16:creationId xmlns:a16="http://schemas.microsoft.com/office/drawing/2014/main" id="{8F9CAC47-0125-43E4-9E64-BBD9E1340E2B}"/>
              </a:ext>
            </a:extLst>
          </p:cNvPr>
          <p:cNvSpPr txBox="1"/>
          <p:nvPr/>
        </p:nvSpPr>
        <p:spPr>
          <a:xfrm>
            <a:off x="606582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Learning R is tough. Check these out!</a:t>
            </a:r>
            <a:endParaRPr lang="en-US" sz="2000" dirty="0"/>
          </a:p>
          <a:p>
            <a:pPr lvl="0">
              <a:lnSpc>
                <a:spcPct val="115000"/>
              </a:lnSpc>
            </a:pPr>
            <a:endParaRPr lang="en-US" sz="7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 Documentation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Great info on all built-in functions, types, modules, third-party guides, etc.</a:t>
            </a:r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endParaRPr lang="en-US" sz="700" dirty="0"/>
          </a:p>
          <a:p>
            <a:pPr lvl="0">
              <a:lnSpc>
                <a:spcPct val="115000"/>
              </a:lnSpc>
              <a:buClr>
                <a:srgbClr val="1155CC"/>
              </a:buClr>
            </a:pPr>
            <a:r>
              <a:rPr lang="en-US" sz="2000" b="1" dirty="0">
                <a:latin typeface="Courier New"/>
                <a:cs typeface="Courier New"/>
                <a:sym typeface="Courier New"/>
                <a:hlinkClick r:id="rId4"/>
              </a:rPr>
              <a:t>R for Data Science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 book</a:t>
            </a:r>
            <a:endParaRPr lang="en-US" sz="2000" dirty="0"/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The online version of a book written by Hadley Wickham, Chief Scientist at RStudio and a Professor of Statistics</a:t>
            </a:r>
          </a:p>
          <a:p>
            <a:pPr lvl="0">
              <a:lnSpc>
                <a:spcPct val="115000"/>
              </a:lnSpc>
              <a:buSzPts val="2000"/>
            </a:pPr>
            <a:endParaRPr lang="en-US" sz="700" dirty="0">
              <a:sym typeface="Courier New"/>
            </a:endParaRPr>
          </a:p>
          <a:p>
            <a:pPr lvl="0">
              <a:lnSpc>
                <a:spcPct val="115000"/>
              </a:lnSpc>
              <a:buClr>
                <a:srgbClr val="1155CC"/>
              </a:buClr>
            </a:pPr>
            <a:r>
              <a:rPr lang="en-US" sz="2000" b="1" dirty="0">
                <a:latin typeface="Courier New"/>
                <a:cs typeface="Courier New"/>
                <a:sym typeface="Courier New"/>
                <a:hlinkClick r:id="rId5"/>
              </a:rPr>
              <a:t>RStudio Online Learning</a:t>
            </a:r>
            <a:endParaRPr lang="en-US" sz="2000" dirty="0"/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Tutorials, articles, and examples from RStudio</a:t>
            </a:r>
            <a:endParaRPr lang="en-US" sz="2000" dirty="0"/>
          </a:p>
          <a:p>
            <a:pPr lvl="0">
              <a:lnSpc>
                <a:spcPct val="115000"/>
              </a:lnSpc>
            </a:pPr>
            <a:endParaRPr lang="en-US" sz="7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DataCamp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7"/>
              </a:rPr>
              <a:t>RBloggers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 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8"/>
              </a:rPr>
              <a:t>Quick-R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 and 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9"/>
              </a:rPr>
              <a:t>Advanced R</a:t>
            </a:r>
            <a:endParaRPr lang="en-US" sz="2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US" sz="1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Search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Google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for your specific problem!</a:t>
            </a:r>
          </a:p>
          <a:p>
            <a:pPr lvl="0" algn="ctr">
              <a:lnSpc>
                <a:spcPct val="115000"/>
              </a:lnSpc>
            </a:pPr>
            <a:endParaRPr lang="en-US" sz="1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Ask your resident R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nerd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.</a:t>
            </a:r>
            <a:endParaRPr lang="en-US" sz="2000" dirty="0"/>
          </a:p>
        </p:txBody>
      </p:sp>
      <p:sp>
        <p:nvSpPr>
          <p:cNvPr id="6" name="Shape 154">
            <a:extLst>
              <a:ext uri="{FF2B5EF4-FFF2-40B4-BE49-F238E27FC236}">
                <a16:creationId xmlns:a16="http://schemas.microsoft.com/office/drawing/2014/main" id="{FBE45355-E2AF-407E-9F44-24B465BB5991}"/>
              </a:ext>
            </a:extLst>
          </p:cNvPr>
          <p:cNvSpPr txBox="1">
            <a:spLocks/>
          </p:cNvSpPr>
          <p:nvPr/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Font typeface="Courier New"/>
              <a:buNone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Useful 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Summary</a:t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615637" y="1143000"/>
            <a:ext cx="10954692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 those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 descriptions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dirty="0"/>
          </a:p>
          <a:p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Write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self-documenting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code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cs typeface="Courier New"/>
                <a:sym typeface="Courier New"/>
              </a:rPr>
              <a:t>For your and others benefit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cs typeface="Courier New"/>
                <a:sym typeface="Courier New"/>
              </a:rPr>
              <a:t>Even your own code is hard to understand even just a month later!</a:t>
            </a:r>
          </a:p>
          <a:p>
            <a:pPr marL="558800" lvl="1">
              <a:buSzPts val="2000"/>
            </a:pP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familiar with how to </a:t>
            </a:r>
            <a:r>
              <a:rPr lang="en-US" sz="2000" b="1" dirty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clean your data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effectively and efficiently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analysis easier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Shows other researchers what you did (reproducibility!)</a:t>
            </a: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Learn about </a:t>
            </a:r>
            <a:r>
              <a:rPr lang="en-US" sz="2000" b="1" dirty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analyses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20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plotting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functions that suit your needs via R’s online community and documentation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Check out my 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for useful functions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Ask me questions anytime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!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Workshop</a:t>
            </a:r>
            <a:endParaRPr dirty="0"/>
          </a:p>
        </p:txBody>
      </p:sp>
      <p:sp>
        <p:nvSpPr>
          <p:cNvPr id="333" name="Shape 333"/>
          <p:cNvSpPr txBox="1"/>
          <p:nvPr/>
        </p:nvSpPr>
        <p:spPr>
          <a:xfrm>
            <a:off x="1524000" y="2005151"/>
            <a:ext cx="9144000" cy="35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Let’s answer questions </a:t>
            </a:r>
          </a:p>
          <a:p>
            <a:pPr algn="ctr"/>
            <a:r>
              <a:rPr lang="en-US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you have about…</a:t>
            </a:r>
            <a:endParaRPr lang="en-US"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/>
            <a:r>
              <a:rPr lang="en-US" sz="3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Your own work</a:t>
            </a: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/>
            <a:r>
              <a:rPr lang="en-US" sz="3000" b="1" dirty="0">
                <a:latin typeface="Courier New"/>
                <a:cs typeface="Courier New"/>
                <a:sym typeface="Courier New"/>
              </a:rPr>
              <a:t>What I presented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967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My Contact Information</a:t>
            </a:r>
            <a:endParaRPr dirty="0"/>
          </a:p>
        </p:txBody>
      </p:sp>
      <p:sp>
        <p:nvSpPr>
          <p:cNvPr id="333" name="Shape 333"/>
          <p:cNvSpPr txBox="1"/>
          <p:nvPr/>
        </p:nvSpPr>
        <p:spPr>
          <a:xfrm>
            <a:off x="2269350" y="1143001"/>
            <a:ext cx="7653300" cy="35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James Harper, PE, ENV SP</a:t>
            </a:r>
            <a:endParaRPr dirty="0"/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james.harper@colorado.edu</a:t>
            </a:r>
            <a:endParaRPr lang="en-US"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(858) 522-9249</a:t>
            </a:r>
          </a:p>
          <a:p>
            <a:pPr algn="ctr">
              <a:buClr>
                <a:schemeClr val="dk1"/>
              </a:buClr>
            </a:pPr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Example R files and this presentation</a:t>
            </a:r>
          </a:p>
          <a:p>
            <a:pPr lvl="0" algn="ctr"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available on </a:t>
            </a: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4"/>
              </a:rPr>
              <a:t>GitHub</a:t>
            </a: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Additional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78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269350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Create new column based on existing column    using logic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Behav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“Wave”, then make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Behav_Wave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558800" lvl="1">
              <a:buSzPts val="20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558800" lvl="1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(is.na(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NA,</a:t>
            </a:r>
          </a:p>
          <a:p>
            <a:pPr marL="558800" lvl="1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grepl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“Wave”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      fixed = TRUE),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1,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0))</a:t>
            </a:r>
          </a:p>
          <a:p>
            <a:pPr marL="558800" lvl="1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62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574765" y="1143000"/>
            <a:ext cx="11004617" cy="571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High-level   Open-source   Formal   Interpreted    </a:t>
            </a:r>
            <a:endParaRPr dirty="0"/>
          </a:p>
          <a:p>
            <a:endParaRPr sz="1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Programs or scripts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Instructions for what you want the computer to do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Stored as .R files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 from top to bottom in sequence (mostly)</a:t>
            </a:r>
            <a:endParaRPr dirty="0"/>
          </a:p>
          <a:p>
            <a:endParaRPr sz="1000" dirty="0">
              <a:sym typeface="Courier New"/>
            </a:endParaRPr>
          </a:p>
          <a:p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RStudio</a:t>
            </a:r>
            <a:endParaRPr dirty="0"/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Where we will be programming</a:t>
            </a:r>
            <a:endParaRPr dirty="0"/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Code directly in Console</a:t>
            </a:r>
            <a:endParaRPr dirty="0"/>
          </a:p>
          <a:p>
            <a:pPr marL="457200" indent="45720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914400">
              <a:buClr>
                <a:srgbClr val="0000FF"/>
              </a:buClr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[1]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Hello, world!</a:t>
            </a:r>
          </a:p>
          <a:p>
            <a:pPr marL="914400">
              <a:buClr>
                <a:srgbClr val="0000FF"/>
              </a:buClr>
            </a:pPr>
            <a:endParaRPr lang="en-US" sz="20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dirty="0"/>
          </a:p>
          <a:p>
            <a:pPr marL="558800" lvl="4">
              <a:buClr>
                <a:schemeClr val="dk1"/>
              </a:buClr>
              <a:buSzPts val="2000"/>
            </a:pPr>
            <a:endParaRPr lang="en-US" sz="2000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E0DC2-05C8-4EEC-AB18-B66F0661A43D}"/>
              </a:ext>
            </a:extLst>
          </p:cNvPr>
          <p:cNvSpPr txBox="1"/>
          <p:nvPr/>
        </p:nvSpPr>
        <p:spPr>
          <a:xfrm>
            <a:off x="5728928" y="3574914"/>
            <a:ext cx="6346609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in Editor</a:t>
            </a:r>
            <a:endParaRPr lang="en-US" dirty="0"/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Write in Editor</a:t>
            </a: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	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Place cursor or highlight lines to run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Press 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Crtl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Enter (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Enter), or </a:t>
            </a: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click Run button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and output shown in Console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Clr>
                <a:schemeClr val="dk1"/>
              </a:buClr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558800" lvl="4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	[1]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Hello, world!</a:t>
            </a:r>
            <a:endParaRPr lang="en-US" dirty="0"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R: The Basics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40288-342D-49E2-B6C7-83DE5CB307D5}"/>
              </a:ext>
            </a:extLst>
          </p:cNvPr>
          <p:cNvSpPr txBox="1"/>
          <p:nvPr/>
        </p:nvSpPr>
        <p:spPr>
          <a:xfrm rot="921278">
            <a:off x="1498253" y="5272550"/>
            <a:ext cx="29546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Great for testing!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37DD4-CB92-4332-8CD3-25859A4D24C2}"/>
              </a:ext>
            </a:extLst>
          </p:cNvPr>
          <p:cNvSpPr txBox="1"/>
          <p:nvPr/>
        </p:nvSpPr>
        <p:spPr>
          <a:xfrm rot="21248432">
            <a:off x="9151250" y="3281817"/>
            <a:ext cx="26532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 when you need to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 your work!</a:t>
            </a:r>
          </a:p>
        </p:txBody>
      </p:sp>
    </p:spTree>
    <p:extLst>
      <p:ext uri="{BB962C8B-B14F-4D97-AF65-F5344CB8AC3E}">
        <p14:creationId xmlns:p14="http://schemas.microsoft.com/office/powerpoint/2010/main" val="23052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 bldLvl="3"/>
      <p:bldP spid="3" grpId="0" uiExpand="1" build="p" bldLvl="2"/>
      <p:bldP spid="2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269350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Combine columns using logic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Poor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“No”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</a:t>
            </a:r>
            <a:r>
              <a:rPr lang="en-US" sz="2000" b="1" dirty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then copy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Poor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for (row in 1:length(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{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if (data[row,]$Poor ==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“No”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&amp;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is.na(data[row,]$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{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data[row,]$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data[row,]$Poor</a:t>
            </a:r>
          </a:p>
          <a:p>
            <a:pPr marL="558800" lvl="1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0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Windows_9X_BSO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28" y="1655288"/>
            <a:ext cx="7578343" cy="473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Errors and Debugging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624689" y="1143000"/>
            <a:ext cx="10945640" cy="55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100% the most irritating, teeth-grating, annoying part of coding!!!</a:t>
            </a:r>
          </a:p>
          <a:p>
            <a:pPr marL="457200">
              <a:buClr>
                <a:schemeClr val="dk1"/>
              </a:buClr>
              <a:buSzPts val="2000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Many tips and tricks to dealing with errors or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debugging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dirty="0">
              <a:ea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Types of Error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Syntax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	“What you typed 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ain’t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right!”</a:t>
            </a:r>
          </a:p>
          <a:p>
            <a:pPr marL="914400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endParaRPr lang="en-US" dirty="0"/>
          </a:p>
          <a:p>
            <a:pPr marL="914400">
              <a:buClr>
                <a:srgbClr val="FF0000"/>
              </a:buClr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Error: unexpected string constant in "print</a:t>
            </a:r>
          </a:p>
          <a:p>
            <a:pPr marL="914400">
              <a:buClr>
                <a:srgbClr val="FF0000"/>
              </a:buClr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world!"“</a:t>
            </a:r>
          </a:p>
          <a:p>
            <a:pPr marL="101600">
              <a:buSzPts val="2000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	“Apples and oranges”</a:t>
            </a:r>
          </a:p>
          <a:p>
            <a:pPr marL="91440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“a”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+ 1</a:t>
            </a:r>
          </a:p>
          <a:p>
            <a:pPr marL="91440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 in "a" + 1 : non-numeric argument to binary operator</a:t>
            </a:r>
          </a:p>
          <a:p>
            <a:pPr marL="101600">
              <a:buSzPts val="2000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Logical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“That result doesn’t make sense…”</a:t>
            </a:r>
            <a:endParaRPr lang="en-US" sz="1800" dirty="0">
              <a:solidFill>
                <a:srgbClr val="FF0000"/>
              </a:solidFill>
              <a:latin typeface="Courier New"/>
              <a:ea typeface="Courier New"/>
              <a:cs typeface="Courier New"/>
            </a:endParaRPr>
          </a:p>
          <a:p>
            <a:pPr marL="13716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Code runs, but output doesn’t make sense.</a:t>
            </a:r>
          </a:p>
          <a:p>
            <a:pPr marL="13716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Difficult to debug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Errors and Debugging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606582" y="1143000"/>
            <a:ext cx="10990907" cy="536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Error Descriptions</a:t>
            </a: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Lots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of detail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Dense but very helpful (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READ THEM!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Last error listed is “most recent”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FF0000"/>
              </a:buClr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FF0000"/>
              </a:buClr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RStudio</a:t>
            </a:r>
            <a:endParaRPr dirty="0">
              <a:solidFill>
                <a:schemeClr val="tx1"/>
              </a:solidFill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Highlights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syntax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other errors before you run your code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Hover to see error description</a:t>
            </a: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FF00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Debugger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traceback()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debug()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etc.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tutorials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YouTube</a:t>
            </a:r>
            <a:endParaRPr lang="en-US"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972FA-5FEF-4B88-B7E4-337656B3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2" y="3659777"/>
            <a:ext cx="41433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372242-3617-4402-9894-AF928E5EC070}"/>
              </a:ext>
            </a:extLst>
          </p:cNvPr>
          <p:cNvSpPr txBox="1"/>
          <p:nvPr/>
        </p:nvSpPr>
        <p:spPr>
          <a:xfrm>
            <a:off x="5404668" y="1440353"/>
            <a:ext cx="280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1963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x &lt;- 7</a:t>
            </a:r>
          </a:p>
          <a:p>
            <a:pPr marL="461963">
              <a:buClr>
                <a:schemeClr val="dk1"/>
              </a:buClr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pet &lt;-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“dog”</a:t>
            </a:r>
            <a:endParaRPr lang="en-US" dirty="0"/>
          </a:p>
        </p:txBody>
      </p:sp>
      <p:sp>
        <p:nvSpPr>
          <p:cNvPr id="153" name="Shape 153"/>
          <p:cNvSpPr txBox="1"/>
          <p:nvPr/>
        </p:nvSpPr>
        <p:spPr>
          <a:xfrm>
            <a:off x="624689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Variables are assigned values and store them in the Environment.</a:t>
            </a:r>
            <a:endParaRPr sz="2000" dirty="0"/>
          </a:p>
          <a:p>
            <a:pPr marL="461963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x = 7</a:t>
            </a:r>
          </a:p>
          <a:p>
            <a:pPr marL="461963">
              <a:buClr>
                <a:schemeClr val="dk1"/>
              </a:buClr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pet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“dog”</a:t>
            </a:r>
          </a:p>
          <a:p>
            <a:pPr marL="461963">
              <a:buClr>
                <a:schemeClr val="dk1"/>
              </a:buClr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Make names meaningful.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Strive for understanding without #comments</a:t>
            </a:r>
            <a:endParaRPr lang="en-US" sz="2000" dirty="0"/>
          </a:p>
          <a:p>
            <a:pPr marL="457200" indent="45720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counter = counter + 1</a:t>
            </a:r>
            <a:endParaRPr lang="en-US" sz="2000" b="1" dirty="0"/>
          </a:p>
          <a:p>
            <a:pPr lvl="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area_percent = 32.4</a:t>
            </a:r>
          </a:p>
          <a:p>
            <a:pPr lvl="0"/>
            <a:r>
              <a:rPr lang="en-US" sz="2000" b="1" dirty="0">
                <a:latin typeface="Courier New"/>
                <a:cs typeface="Courier New"/>
                <a:sym typeface="Courier New"/>
              </a:rPr>
              <a:t>	name_respondent1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“Frank”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 consistent with your naming style.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 periods, capitals, or underscores</a:t>
            </a:r>
          </a:p>
          <a:p>
            <a:pPr marL="914400" lvl="1">
              <a:buSzPts val="2000"/>
            </a:pP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area.percent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areaPercent     area_percent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 names short.</a:t>
            </a:r>
            <a:endParaRPr lang="en-US" dirty="0"/>
          </a:p>
          <a:p>
            <a:pPr marL="914400" lvl="1">
              <a:buSzPts val="2000"/>
            </a:pPr>
            <a:r>
              <a:rPr lang="en-US" sz="18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num_resp1</a:t>
            </a:r>
            <a:r>
              <a:rPr lang="en-US" sz="18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vs. </a:t>
            </a:r>
            <a:r>
              <a:rPr lang="en-US" sz="18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number_of_respondents_in_sample_one</a:t>
            </a: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Names you CANNOT use (R keywords)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Effectively no restrictions (unusual!)</a:t>
            </a:r>
            <a:endParaRPr sz="2000" dirty="0"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endParaRPr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7D374E-0B33-46F3-9A1E-792BC4BA87DE}"/>
              </a:ext>
            </a:extLst>
          </p:cNvPr>
          <p:cNvSpPr/>
          <p:nvPr/>
        </p:nvSpPr>
        <p:spPr>
          <a:xfrm flipH="1">
            <a:off x="1684078" y="1577333"/>
            <a:ext cx="361405" cy="136071"/>
          </a:xfrm>
          <a:prstGeom prst="rightArrow">
            <a:avLst>
              <a:gd name="adj1" fmla="val 36206"/>
              <a:gd name="adj2" fmla="val 568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6ABEB4-E65B-4B26-91F3-4DD9D81A6442}"/>
              </a:ext>
            </a:extLst>
          </p:cNvPr>
          <p:cNvSpPr/>
          <p:nvPr/>
        </p:nvSpPr>
        <p:spPr>
          <a:xfrm flipH="1">
            <a:off x="2001938" y="1881050"/>
            <a:ext cx="361405" cy="136071"/>
          </a:xfrm>
          <a:prstGeom prst="rightArrow">
            <a:avLst>
              <a:gd name="adj1" fmla="val 36206"/>
              <a:gd name="adj2" fmla="val 568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7902-9ABB-4490-905A-9DD467394013}"/>
              </a:ext>
            </a:extLst>
          </p:cNvPr>
          <p:cNvSpPr txBox="1"/>
          <p:nvPr/>
        </p:nvSpPr>
        <p:spPr>
          <a:xfrm>
            <a:off x="4347156" y="159424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</p:txBody>
      </p:sp>
      <p:sp>
        <p:nvSpPr>
          <p:cNvPr id="17" name="Shape 178">
            <a:extLst>
              <a:ext uri="{FF2B5EF4-FFF2-40B4-BE49-F238E27FC236}">
                <a16:creationId xmlns:a16="http://schemas.microsoft.com/office/drawing/2014/main" id="{8BBED894-E655-44AC-8176-210C4212FC17}"/>
              </a:ext>
            </a:extLst>
          </p:cNvPr>
          <p:cNvSpPr txBox="1"/>
          <p:nvPr/>
        </p:nvSpPr>
        <p:spPr>
          <a:xfrm>
            <a:off x="6699064" y="2968800"/>
            <a:ext cx="3217499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SELF-DOCUMENTING CODE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3" grpId="0" uiExpand="1" build="p" bldLvl="3"/>
      <p:bldP spid="14" grpId="0" animBg="1"/>
      <p:bldP spid="14" grpId="1" animBg="1"/>
      <p:bldP spid="15" grpId="0" animBg="1"/>
      <p:bldP spid="15" grpId="1" animBg="1"/>
      <p:bldP spid="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45639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Clear environment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Reduces chances of logical errors from previous runs</a:t>
            </a:r>
            <a:endParaRPr lang="en-US" sz="2000" dirty="0"/>
          </a:p>
          <a:p>
            <a:pPr marL="457200" indent="457200"/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rm(list = ls())</a:t>
            </a:r>
          </a:p>
          <a:p>
            <a:pPr marL="457200" indent="457200"/>
            <a:endParaRPr lang="en-US" sz="10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 Console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Clears text in Console from previous runs</a:t>
            </a:r>
          </a:p>
          <a:p>
            <a:pPr marL="914400" lvl="1">
              <a:buSzPts val="2000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“\014”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 files from output folder.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Useful when you save text/graphics to files via code</a:t>
            </a:r>
            <a:endParaRPr lang="en-US" dirty="0"/>
          </a:p>
          <a:p>
            <a:pPr marL="914400" lvl="1">
              <a:buSzPts val="2000"/>
            </a:pP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file.remove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(paste(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getwd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(),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“/output/”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sep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“”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), 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full.names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TRUE)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Load custom functions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Save your custom functions in a separate R file for easy importing into different scripts</a:t>
            </a:r>
          </a:p>
          <a:p>
            <a:pPr marL="914400" lvl="1">
              <a:buSzPts val="2000"/>
            </a:pP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source(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</a:t>
            </a:r>
            <a:r>
              <a:rPr lang="en-US" sz="1600" b="1" dirty="0" err="1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functions.R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”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Load libraries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 my 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load_libraries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function on GitHub to easily install and load the libraries you specify</a:t>
            </a:r>
            <a:endParaRPr lang="en-US" sz="1800" b="1" dirty="0">
              <a:solidFill>
                <a:schemeClr val="dk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558800" lvl="1">
              <a:buSzPts val="2000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load_libraries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name.lib1”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“name.lib2”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Initializing Scripts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1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1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Specify file to import using string variable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future changes to code easier</a:t>
            </a:r>
            <a:endParaRPr lang="en-US" sz="2000" dirty="0"/>
          </a:p>
          <a:p>
            <a:pPr marL="457200" indent="457200"/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file.to.import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paste(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getwd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“/data/data_oct2017.xlsx”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457200"/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rio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library to import data from file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Streamlined data import and export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assumptions based on data file type “that the user is probably willing to make”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Excel, .csv, SAS, SPSS, Stata, JSON, etc.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1800" b="1" dirty="0">
                <a:latin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cs typeface="Courier New"/>
                <a:sym typeface="Courier New"/>
              </a:rPr>
              <a:t>load_libraries</a:t>
            </a:r>
            <a:r>
              <a:rPr lang="en-US" sz="1800" b="1" dirty="0">
                <a:latin typeface="Courier New"/>
                <a:cs typeface="Courier New"/>
                <a:sym typeface="Courier New"/>
              </a:rPr>
              <a:t>(</a:t>
            </a:r>
            <a:r>
              <a:rPr lang="en-US" sz="1800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rio</a:t>
            </a:r>
            <a:r>
              <a:rPr lang="en-US" sz="1800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cs typeface="Courier New"/>
                <a:sym typeface="Courier New"/>
              </a:rPr>
              <a:t>)</a:t>
            </a:r>
            <a:endParaRPr lang="en-US" sz="2000" b="1" dirty="0"/>
          </a:p>
          <a:p>
            <a:pPr marL="55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data = import(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file.to.import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 Loads info from file into the variable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</a:p>
          <a:p>
            <a:pPr marL="1654175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as a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R’s fancy data structure type</a:t>
            </a:r>
          </a:p>
          <a:p>
            <a:pPr marL="1376363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LOTS</a:t>
            </a:r>
            <a:r>
              <a:rPr lang="en-US" sz="1800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 of useful functionality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Importing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53">
            <a:extLst>
              <a:ext uri="{FF2B5EF4-FFF2-40B4-BE49-F238E27FC236}">
                <a16:creationId xmlns:a16="http://schemas.microsoft.com/office/drawing/2014/main" id="{73C6EB81-B9ED-4999-A13A-B50C2AC0D31F}"/>
              </a:ext>
            </a:extLst>
          </p:cNvPr>
          <p:cNvSpPr txBox="1"/>
          <p:nvPr/>
        </p:nvSpPr>
        <p:spPr>
          <a:xfrm>
            <a:off x="1524000" y="1143001"/>
            <a:ext cx="91440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The columns and rows of the variable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DE1F-6E35-41E4-AABB-AFE61FA0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724297"/>
            <a:ext cx="9145103" cy="51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2060</Words>
  <Application>Microsoft Office PowerPoint</Application>
  <PresentationFormat>Widescreen</PresentationFormat>
  <Paragraphs>450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Courier New</vt:lpstr>
      <vt:lpstr>Times New Roman</vt:lpstr>
      <vt:lpstr>Wingdings</vt:lpstr>
      <vt:lpstr>Default Design</vt:lpstr>
      <vt:lpstr>Practical Coding in R for Researchers</vt:lpstr>
      <vt:lpstr>Who is in My Audience?</vt:lpstr>
      <vt:lpstr>R: The Basics</vt:lpstr>
      <vt:lpstr>Errors and Debugging</vt:lpstr>
      <vt:lpstr>Errors and Debugging</vt:lpstr>
      <vt:lpstr>Variables</vt:lpstr>
      <vt:lpstr>Initializing Scripts</vt:lpstr>
      <vt:lpstr>Importing Data</vt:lpstr>
      <vt:lpstr>Cleaning Data</vt:lpstr>
      <vt:lpstr>Cleaning Data</vt:lpstr>
      <vt:lpstr>Cleaning Data</vt:lpstr>
      <vt:lpstr>Cleaning Data</vt:lpstr>
      <vt:lpstr>Cleaning Data</vt:lpstr>
      <vt:lpstr>Cleaning Data</vt:lpstr>
      <vt:lpstr>Analyzing Data</vt:lpstr>
      <vt:lpstr>Analyzing Data</vt:lpstr>
      <vt:lpstr>Plotting Results</vt:lpstr>
      <vt:lpstr>Export Results</vt:lpstr>
      <vt:lpstr>Export Results</vt:lpstr>
      <vt:lpstr>Sharing Results</vt:lpstr>
      <vt:lpstr>Sharing Results</vt:lpstr>
      <vt:lpstr>Sharing Results</vt:lpstr>
      <vt:lpstr>A Tip for Ending Your Script</vt:lpstr>
      <vt:lpstr>PowerPoint Presentation</vt:lpstr>
      <vt:lpstr>Summary</vt:lpstr>
      <vt:lpstr>Workshop</vt:lpstr>
      <vt:lpstr>My Contact Information</vt:lpstr>
      <vt:lpstr>Additional Slides</vt:lpstr>
      <vt:lpstr>Cleaning Data</vt:lpstr>
      <vt:lpstr>Cleaning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in BIOL 568</dc:title>
  <dc:creator>James Harper</dc:creator>
  <cp:lastModifiedBy>James Harper</cp:lastModifiedBy>
  <cp:revision>271</cp:revision>
  <dcterms:modified xsi:type="dcterms:W3CDTF">2018-05-29T04:19:37Z</dcterms:modified>
</cp:coreProperties>
</file>